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Instrument Sans"/>
      <p:regular r:id="rId15"/>
      <p:bold r:id="rId16"/>
      <p:italic r:id="rId17"/>
      <p:boldItalic r:id="rId18"/>
    </p:embeddedFont>
    <p:embeddedFont>
      <p:font typeface="Roboto Mon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bold.fntdata"/><Relationship Id="rId11" Type="http://schemas.openxmlformats.org/officeDocument/2006/relationships/slide" Target="slides/slide6.xml"/><Relationship Id="rId22" Type="http://schemas.openxmlformats.org/officeDocument/2006/relationships/font" Target="fonts/RobotoMon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Mon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nstrumentSans-regular.fntdata"/><Relationship Id="rId14" Type="http://schemas.openxmlformats.org/officeDocument/2006/relationships/slide" Target="slides/slide9.xml"/><Relationship Id="rId17" Type="http://schemas.openxmlformats.org/officeDocument/2006/relationships/font" Target="fonts/InstrumentSans-italic.fntdata"/><Relationship Id="rId16" Type="http://schemas.openxmlformats.org/officeDocument/2006/relationships/font" Target="fonts/InstrumentSans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ono-regular.fntdata"/><Relationship Id="rId6" Type="http://schemas.openxmlformats.org/officeDocument/2006/relationships/slide" Target="slides/slide1.xml"/><Relationship Id="rId18" Type="http://schemas.openxmlformats.org/officeDocument/2006/relationships/font" Target="fonts/Instrument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026a127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7026a127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7026a127d2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7026a127d2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7026a127d2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7026a127d2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7026a127d2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7026a127d2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7026a127d2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7026a127d2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7026a127d2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7026a127d2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7026a127d2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7026a127d2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7026a127d2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7026a127d2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28700"/>
            <a:ext cx="9144000" cy="41148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646350" y="108850"/>
            <a:ext cx="78513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4200"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INTRODUCCIÓN AL CIFRADO</a:t>
            </a:r>
            <a:endParaRPr b="1" sz="4200">
              <a:solidFill>
                <a:schemeClr val="dk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rPr b="1" lang="es" sz="283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¿Qué es el cifrado?</a:t>
            </a:r>
            <a:endParaRPr b="1" sz="283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00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b="1" lang="e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cifrado</a:t>
            </a:r>
            <a:r>
              <a:rPr lang="e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es una técnica que transforma un mensaje en algo que no se puede entender… a menos que se tenga la clave para descifrarlo.</a:t>
            </a:r>
            <a:endParaRPr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Sirve para proteger información, como si fuera un candado invisible: puedes escribir un mensaje secreto que solo tu amigo, que conoce la clave, podrá entender.</a:t>
            </a:r>
            <a:endParaRPr sz="2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2531550" y="185950"/>
            <a:ext cx="4080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30">
                <a:solidFill>
                  <a:srgbClr val="000000"/>
                </a:solidFill>
              </a:rPr>
              <a:t>Cuando y donde se usa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218975" y="870850"/>
            <a:ext cx="4450800" cy="41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000000"/>
                </a:solidFill>
              </a:rPr>
              <a:t>Se usa en muchas situaciones:</a:t>
            </a:r>
            <a:endParaRPr sz="21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000000"/>
                </a:solidFill>
              </a:rPr>
              <a:t>En la </a:t>
            </a:r>
            <a:r>
              <a:rPr b="1" lang="es" sz="2100">
                <a:solidFill>
                  <a:srgbClr val="000000"/>
                </a:solidFill>
              </a:rPr>
              <a:t>guerra</a:t>
            </a:r>
            <a:r>
              <a:rPr lang="es" sz="2100">
                <a:solidFill>
                  <a:srgbClr val="000000"/>
                </a:solidFill>
              </a:rPr>
              <a:t>, para que el enemigo no intercepte tus planes.</a:t>
            </a:r>
            <a:endParaRPr sz="21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000000"/>
                </a:solidFill>
              </a:rPr>
              <a:t>En </a:t>
            </a:r>
            <a:r>
              <a:rPr b="1" lang="es" sz="2100">
                <a:solidFill>
                  <a:srgbClr val="000000"/>
                </a:solidFill>
              </a:rPr>
              <a:t>Internet</a:t>
            </a:r>
            <a:r>
              <a:rPr lang="es" sz="2100">
                <a:solidFill>
                  <a:srgbClr val="000000"/>
                </a:solidFill>
              </a:rPr>
              <a:t>, para que nadie lea tus mensajes o robe tus contraseñas. (Páginas </a:t>
            </a:r>
            <a:r>
              <a:rPr b="1" lang="es" sz="2100">
                <a:solidFill>
                  <a:srgbClr val="000000"/>
                </a:solidFill>
              </a:rPr>
              <a:t>HTTPS</a:t>
            </a:r>
            <a:r>
              <a:rPr lang="es" sz="2100">
                <a:solidFill>
                  <a:srgbClr val="000000"/>
                </a:solidFill>
              </a:rPr>
              <a:t> y tus contraseñas se guardan cifradas en </a:t>
            </a:r>
            <a:r>
              <a:rPr b="1" lang="es" sz="2100">
                <a:solidFill>
                  <a:srgbClr val="000000"/>
                </a:solidFill>
              </a:rPr>
              <a:t>servidores</a:t>
            </a:r>
            <a:r>
              <a:rPr lang="es" sz="2100">
                <a:solidFill>
                  <a:srgbClr val="000000"/>
                </a:solidFill>
              </a:rPr>
              <a:t>)</a:t>
            </a:r>
            <a:endParaRPr sz="21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000000"/>
                </a:solidFill>
              </a:rPr>
              <a:t>En tu móvil, para proteger tus </a:t>
            </a:r>
            <a:r>
              <a:rPr b="1" lang="es" sz="2100">
                <a:solidFill>
                  <a:srgbClr val="000000"/>
                </a:solidFill>
              </a:rPr>
              <a:t>conversaciones</a:t>
            </a:r>
            <a:r>
              <a:rPr lang="es" sz="2100">
                <a:solidFill>
                  <a:srgbClr val="000000"/>
                </a:solidFill>
              </a:rPr>
              <a:t> de WhatsApp.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1425" y="1529024"/>
            <a:ext cx="4162524" cy="25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186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rPr b="1" lang="es" sz="283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🏛️ Un poco de historia</a:t>
            </a:r>
            <a:endParaRPr b="1" sz="283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00"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5638493" y="0"/>
            <a:ext cx="350550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759175"/>
            <a:ext cx="8520600" cy="42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935"/>
              <a:buNone/>
            </a:pPr>
            <a:r>
              <a:rPr b="1" lang="es" sz="210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Julio César</a:t>
            </a:r>
            <a:endParaRPr b="1" sz="210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s" sz="19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Hace más de 2.000 años, </a:t>
            </a:r>
            <a:r>
              <a:rPr b="1" lang="es" sz="19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Julio César</a:t>
            </a:r>
            <a:r>
              <a:rPr lang="es" sz="19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el famoso general del Imperio Romano, quería enviar órdenes a sus tropas sin que sus enemigos las entendieran.</a:t>
            </a:r>
            <a:endParaRPr sz="19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s" sz="19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ello, inventó un sistema simple: </a:t>
            </a:r>
            <a:r>
              <a:rPr b="1" lang="es" sz="19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cambiaba cada letra del mensaje por otra desplazada un cierto número de posiciones en el alfabeto</a:t>
            </a:r>
            <a:r>
              <a:rPr lang="es" sz="19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Por ejemplo, si usaba un desplazamiento de 3 letras:</a:t>
            </a:r>
            <a:endParaRPr sz="19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147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35"/>
              <a:buFont typeface="Arial"/>
              <a:buChar char="●"/>
            </a:pPr>
            <a:r>
              <a:rPr lang="es" sz="19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se convertía en D, la B en E, la C en F, …, y así sucesivamente.</a:t>
            </a:r>
            <a:endParaRPr sz="19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s" sz="19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Entonces, “ATAQUE” podría convertirse en “DWDTXH”.</a:t>
            </a:r>
            <a:endParaRPr sz="19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s" sz="19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 es el llamado </a:t>
            </a:r>
            <a:r>
              <a:rPr b="1" lang="es" sz="19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Cifrado César</a:t>
            </a:r>
            <a:r>
              <a:rPr lang="es" sz="19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uno de los más antiguos y conocidos de la historia.</a:t>
            </a:r>
            <a:endParaRPr sz="19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53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727650" y="134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La Segunda Guerra Mundial</a:t>
            </a:r>
            <a:endParaRPr b="1"/>
          </a:p>
        </p:txBody>
      </p:sp>
      <p:pic>
        <p:nvPicPr>
          <p:cNvPr id="81" name="Google Shape;81;p17"/>
          <p:cNvPicPr preferRelativeResize="0"/>
          <p:nvPr/>
        </p:nvPicPr>
        <p:blipFill rotWithShape="1">
          <a:blip r:embed="rId3">
            <a:alphaModFix/>
          </a:blip>
          <a:srcRect b="0" l="14748" r="0" t="0"/>
          <a:stretch/>
        </p:blipFill>
        <p:spPr>
          <a:xfrm flipH="1">
            <a:off x="6785100" y="1766000"/>
            <a:ext cx="2358900" cy="22373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>
            <p:ph idx="1" type="body"/>
          </p:nvPr>
        </p:nvSpPr>
        <p:spPr>
          <a:xfrm flipH="1">
            <a:off x="462550" y="816450"/>
            <a:ext cx="7837800" cy="41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01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Durante la </a:t>
            </a:r>
            <a:r>
              <a:rPr lang="es" sz="10133">
                <a:solidFill>
                  <a:srgbClr val="000000"/>
                </a:solidFill>
              </a:rPr>
              <a:t>“</a:t>
            </a:r>
            <a:r>
              <a:rPr b="1" lang="es" sz="10133">
                <a:solidFill>
                  <a:srgbClr val="000000"/>
                </a:solidFill>
              </a:rPr>
              <a:t>WWII”</a:t>
            </a:r>
            <a:r>
              <a:rPr lang="es" sz="101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los alemanes usaban una máquina llamada </a:t>
            </a:r>
            <a:r>
              <a:rPr b="1" lang="es" sz="101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Enigma</a:t>
            </a:r>
            <a:r>
              <a:rPr lang="es" sz="101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cifrar sus mensajes. Esta máquina parecía una máquina de escribir, pero transformaba cada letra en otra diferente cada </a:t>
            </a:r>
            <a:r>
              <a:rPr lang="es" sz="10133">
                <a:solidFill>
                  <a:srgbClr val="000000"/>
                </a:solidFill>
              </a:rPr>
              <a:t>      </a:t>
            </a:r>
            <a:r>
              <a:rPr lang="es" sz="101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vez que se pulsaba una tecla.</a:t>
            </a:r>
            <a:endParaRPr sz="1013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133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01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Era casi imposible de descifrar, porque cambiaba los códigos constantemente. Se decía que </a:t>
            </a:r>
            <a:r>
              <a:rPr b="1" lang="es" sz="101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había más combinaciones posibles que átomos en el universo</a:t>
            </a:r>
            <a:r>
              <a:rPr lang="es" sz="101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013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733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s"/>
              <a:t>La Segunda Guerra Mundial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744275"/>
            <a:ext cx="8520600" cy="39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s" sz="2013">
                <a:solidFill>
                  <a:schemeClr val="dk1"/>
                </a:solidFill>
              </a:rPr>
              <a:t>Pero un grupo secreto de matemáticos y expertos británicos, liderados por </a:t>
            </a:r>
            <a:r>
              <a:rPr b="1" lang="es" sz="2013">
                <a:solidFill>
                  <a:schemeClr val="dk1"/>
                </a:solidFill>
              </a:rPr>
              <a:t>Alan Turing</a:t>
            </a:r>
            <a:r>
              <a:rPr lang="es" sz="2013">
                <a:solidFill>
                  <a:schemeClr val="dk1"/>
                </a:solidFill>
              </a:rPr>
              <a:t>, logró romper el código de Enigma en 1940. Este logro:</a:t>
            </a:r>
            <a:endParaRPr sz="2013">
              <a:solidFill>
                <a:schemeClr val="dk1"/>
              </a:solidFill>
            </a:endParaRPr>
          </a:p>
          <a:p>
            <a:pPr indent="-3564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13"/>
              <a:buChar char="●"/>
            </a:pPr>
            <a:r>
              <a:rPr lang="es" sz="2013">
                <a:solidFill>
                  <a:schemeClr val="dk1"/>
                </a:solidFill>
              </a:rPr>
              <a:t>Permitió a los Aliados anticipar ataques enemigos, salvó millones de vidas y acortó la guerra en al menos 2 años.</a:t>
            </a:r>
            <a:endParaRPr sz="201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sz="201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lang="es" sz="2013">
                <a:solidFill>
                  <a:schemeClr val="dk1"/>
                </a:solidFill>
              </a:rPr>
              <a:t>Este momento marcó el </a:t>
            </a:r>
            <a:endParaRPr sz="201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b="1" lang="es" sz="2013">
                <a:solidFill>
                  <a:schemeClr val="dk1"/>
                </a:solidFill>
              </a:rPr>
              <a:t>nacimiento de la criptografía </a:t>
            </a:r>
            <a:endParaRPr b="1" sz="201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b="1" lang="es" sz="2013">
                <a:solidFill>
                  <a:schemeClr val="dk1"/>
                </a:solidFill>
              </a:rPr>
              <a:t>moderna</a:t>
            </a:r>
            <a:r>
              <a:rPr lang="es" sz="2013">
                <a:solidFill>
                  <a:schemeClr val="dk1"/>
                </a:solidFill>
              </a:rPr>
              <a:t> y también de la </a:t>
            </a:r>
            <a:endParaRPr sz="2013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s" sz="2013">
                <a:solidFill>
                  <a:schemeClr val="dk1"/>
                </a:solidFill>
              </a:rPr>
              <a:t>computación.</a:t>
            </a:r>
            <a:endParaRPr sz="100"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7324" y="2340250"/>
            <a:ext cx="4814198" cy="270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s" sz="2430"/>
              <a:t>Tipos de cifrado clásicos</a:t>
            </a:r>
            <a:endParaRPr b="1" sz="243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530"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48073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s" sz="7525">
                <a:solidFill>
                  <a:schemeClr val="dk1"/>
                </a:solidFill>
              </a:rPr>
              <a:t>Cifrado César</a:t>
            </a:r>
            <a:r>
              <a:rPr lang="es" sz="7525">
                <a:solidFill>
                  <a:schemeClr val="dk1"/>
                </a:solidFill>
              </a:rPr>
              <a:t>: como el de Julio César, simple desplazamiento de letras.</a:t>
            </a:r>
            <a:br>
              <a:rPr lang="es" sz="7525">
                <a:solidFill>
                  <a:schemeClr val="dk1"/>
                </a:solidFill>
              </a:rPr>
            </a:br>
            <a:r>
              <a:rPr lang="es" sz="7525">
                <a:solidFill>
                  <a:schemeClr val="dk1"/>
                </a:solidFill>
              </a:rPr>
              <a:t> Ejemplo: "HOLA" → con desplazamiento +3 → "KROD"</a:t>
            </a:r>
            <a:br>
              <a:rPr lang="es" sz="7525">
                <a:solidFill>
                  <a:schemeClr val="dk1"/>
                </a:solidFill>
              </a:rPr>
            </a:br>
            <a:endParaRPr sz="7525">
              <a:solidFill>
                <a:schemeClr val="dk1"/>
              </a:solidFill>
            </a:endParaRPr>
          </a:p>
          <a:p>
            <a:pPr indent="-34807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s" sz="7525">
                <a:solidFill>
                  <a:schemeClr val="dk1"/>
                </a:solidFill>
              </a:rPr>
              <a:t>Sustitución simple</a:t>
            </a:r>
            <a:r>
              <a:rPr lang="es" sz="7525">
                <a:solidFill>
                  <a:schemeClr val="dk1"/>
                </a:solidFill>
              </a:rPr>
              <a:t>: cada letra se cambia por otra, o por un símbolo.</a:t>
            </a:r>
            <a:br>
              <a:rPr lang="es" sz="7525">
                <a:solidFill>
                  <a:schemeClr val="dk1"/>
                </a:solidFill>
              </a:rPr>
            </a:br>
            <a:r>
              <a:rPr lang="es" sz="7525">
                <a:solidFill>
                  <a:schemeClr val="dk1"/>
                </a:solidFill>
              </a:rPr>
              <a:t> Ejemplo: A = </a:t>
            </a:r>
            <a:r>
              <a:rPr i="1" lang="es" sz="7525">
                <a:solidFill>
                  <a:schemeClr val="dk1"/>
                </a:solidFill>
              </a:rPr>
              <a:t>, E = # → "ATAQUE" → "TQ#</a:t>
            </a:r>
            <a:r>
              <a:rPr lang="es" sz="7525">
                <a:solidFill>
                  <a:schemeClr val="dk1"/>
                </a:solidFill>
              </a:rPr>
              <a:t>"</a:t>
            </a:r>
            <a:br>
              <a:rPr lang="es" sz="7525">
                <a:solidFill>
                  <a:schemeClr val="dk1"/>
                </a:solidFill>
              </a:rPr>
            </a:br>
            <a:endParaRPr sz="7525">
              <a:solidFill>
                <a:schemeClr val="dk1"/>
              </a:solidFill>
            </a:endParaRPr>
          </a:p>
          <a:p>
            <a:pPr indent="-34807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s" sz="7525">
                <a:solidFill>
                  <a:schemeClr val="dk1"/>
                </a:solidFill>
              </a:rPr>
              <a:t>Transposición</a:t>
            </a:r>
            <a:r>
              <a:rPr lang="es" sz="7525">
                <a:solidFill>
                  <a:schemeClr val="dk1"/>
                </a:solidFill>
              </a:rPr>
              <a:t>: se reordena el mensaje, como mezclar las piezas de un puzzle.</a:t>
            </a:r>
            <a:br>
              <a:rPr lang="es" sz="7525">
                <a:solidFill>
                  <a:schemeClr val="dk1"/>
                </a:solidFill>
              </a:rPr>
            </a:br>
            <a:r>
              <a:rPr lang="es" sz="7525">
                <a:solidFill>
                  <a:schemeClr val="dk1"/>
                </a:solidFill>
              </a:rPr>
              <a:t> Ejemplo: "MESA" → cambia a orden 3-1-4-2 → "AMES"</a:t>
            </a:r>
            <a:br>
              <a:rPr lang="es" sz="7525">
                <a:solidFill>
                  <a:schemeClr val="dk1"/>
                </a:solidFill>
              </a:rPr>
            </a:br>
            <a:endParaRPr sz="7525">
              <a:solidFill>
                <a:schemeClr val="dk1"/>
              </a:solidFill>
            </a:endParaRPr>
          </a:p>
          <a:p>
            <a:pPr indent="-34807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s" sz="7525">
                <a:solidFill>
                  <a:schemeClr val="dk1"/>
                </a:solidFill>
              </a:rPr>
              <a:t>Cifrado Vigenère</a:t>
            </a:r>
            <a:r>
              <a:rPr lang="es" sz="7525">
                <a:solidFill>
                  <a:schemeClr val="dk1"/>
                </a:solidFill>
              </a:rPr>
              <a:t>: usa una palabra clave para cifrar cada letra de forma diferente, como si tuvieras muchos cifrados César en uno.</a:t>
            </a:r>
            <a:endParaRPr sz="7525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268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s" sz="2630"/>
              <a:t>💻 Cifrado moderno</a:t>
            </a:r>
            <a:endParaRPr b="1" sz="263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002800"/>
            <a:ext cx="8520600" cy="39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s" sz="7236">
                <a:solidFill>
                  <a:schemeClr val="dk1"/>
                </a:solidFill>
              </a:rPr>
              <a:t>AES (cifrado simétrico)</a:t>
            </a:r>
            <a:r>
              <a:rPr lang="es" sz="7236">
                <a:solidFill>
                  <a:schemeClr val="dk1"/>
                </a:solidFill>
              </a:rPr>
              <a:t>: la misma clave cifra y descifra. Rápido y seguro.</a:t>
            </a:r>
            <a:br>
              <a:rPr lang="es" sz="7236">
                <a:solidFill>
                  <a:schemeClr val="dk1"/>
                </a:solidFill>
              </a:rPr>
            </a:br>
            <a:r>
              <a:rPr lang="es" sz="7236">
                <a:solidFill>
                  <a:schemeClr val="dk1"/>
                </a:solidFill>
              </a:rPr>
              <a:t> Ejemplo: Cifras "mensaje" con clave secreta → Resulta en una cadena ilegible. Solo la misma clave puede recuperarlo.</a:t>
            </a:r>
            <a:br>
              <a:rPr lang="es" sz="7236">
                <a:solidFill>
                  <a:schemeClr val="dk1"/>
                </a:solidFill>
              </a:rPr>
            </a:br>
            <a:endParaRPr sz="7236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s" sz="7236">
                <a:solidFill>
                  <a:schemeClr val="dk1"/>
                </a:solidFill>
              </a:rPr>
              <a:t>RSA (cifrado asimétrico)</a:t>
            </a:r>
            <a:r>
              <a:rPr lang="es" sz="7236">
                <a:solidFill>
                  <a:schemeClr val="dk1"/>
                </a:solidFill>
              </a:rPr>
              <a:t>: se usan dos claves diferentes: una pública y otra privada.</a:t>
            </a:r>
            <a:br>
              <a:rPr lang="es" sz="7236">
                <a:solidFill>
                  <a:schemeClr val="dk1"/>
                </a:solidFill>
              </a:rPr>
            </a:br>
            <a:r>
              <a:rPr lang="es" sz="7236">
                <a:solidFill>
                  <a:schemeClr val="dk1"/>
                </a:solidFill>
              </a:rPr>
              <a:t> Ejemplo: Tú cifras con la clave pública de María → </a:t>
            </a:r>
            <a:r>
              <a:rPr lang="es" sz="7236">
                <a:solidFill>
                  <a:schemeClr val="dk1"/>
                </a:solidFill>
              </a:rPr>
              <a:t>Solo</a:t>
            </a:r>
            <a:r>
              <a:rPr lang="es" sz="7236">
                <a:solidFill>
                  <a:schemeClr val="dk1"/>
                </a:solidFill>
              </a:rPr>
              <a:t> María puede descifrarlo con su clave privada.</a:t>
            </a:r>
            <a:br>
              <a:rPr lang="es" sz="7236">
                <a:solidFill>
                  <a:schemeClr val="dk1"/>
                </a:solidFill>
              </a:rPr>
            </a:br>
            <a:endParaRPr sz="7236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s" sz="7236">
                <a:solidFill>
                  <a:schemeClr val="dk1"/>
                </a:solidFill>
              </a:rPr>
              <a:t>Hashes</a:t>
            </a:r>
            <a:r>
              <a:rPr lang="es" sz="7236">
                <a:solidFill>
                  <a:schemeClr val="dk1"/>
                </a:solidFill>
              </a:rPr>
              <a:t>: convierten cualquier información en un código único. No se puede descifrar, solo comparar.</a:t>
            </a:r>
            <a:br>
              <a:rPr lang="es" sz="7236">
                <a:solidFill>
                  <a:schemeClr val="dk1"/>
                </a:solidFill>
              </a:rPr>
            </a:br>
            <a:r>
              <a:rPr lang="es" sz="7236">
                <a:solidFill>
                  <a:schemeClr val="dk1"/>
                </a:solidFill>
              </a:rPr>
              <a:t> Ejemplo: El hash de "1234" → </a:t>
            </a:r>
            <a:r>
              <a:rPr lang="es" sz="7236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81dc9bdb52d04dc20036dbd8313ed055</a:t>
            </a:r>
            <a:br>
              <a:rPr lang="es" sz="7236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s" sz="7236">
                <a:solidFill>
                  <a:schemeClr val="dk1"/>
                </a:solidFill>
              </a:rPr>
              <a:t> Si cambias una sola letra, el hash cambia totalmente.</a:t>
            </a:r>
            <a:endParaRPr sz="7236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s" sz="2630"/>
              <a:t>¿Por qué aprender cifrado?</a:t>
            </a:r>
            <a:endParaRPr b="1" sz="263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1152475"/>
            <a:ext cx="8520600" cy="36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s" sz="8823">
                <a:solidFill>
                  <a:schemeClr val="dk1"/>
                </a:solidFill>
              </a:rPr>
              <a:t>Porque es divertido y te hace pensar como un espía.</a:t>
            </a:r>
            <a:br>
              <a:rPr lang="es" sz="8823">
                <a:solidFill>
                  <a:schemeClr val="dk1"/>
                </a:solidFill>
              </a:rPr>
            </a:br>
            <a:endParaRPr sz="88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s" sz="8823">
                <a:solidFill>
                  <a:schemeClr val="dk1"/>
                </a:solidFill>
              </a:rPr>
              <a:t>Porque te ayuda a entender cómo se protegen los datos hoy en día.</a:t>
            </a:r>
            <a:br>
              <a:rPr lang="es" sz="8823">
                <a:solidFill>
                  <a:schemeClr val="dk1"/>
                </a:solidFill>
              </a:rPr>
            </a:br>
            <a:endParaRPr sz="88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s" sz="8823">
                <a:solidFill>
                  <a:schemeClr val="dk1"/>
                </a:solidFill>
              </a:rPr>
              <a:t>Porque es útil si quieres trabajar en informática, ingeniería, videojuegos o ciberseguridad.</a:t>
            </a:r>
            <a:br>
              <a:rPr lang="es" sz="8823">
                <a:solidFill>
                  <a:schemeClr val="dk1"/>
                </a:solidFill>
              </a:rPr>
            </a:br>
            <a:endParaRPr sz="88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s" sz="8823">
                <a:solidFill>
                  <a:schemeClr val="dk1"/>
                </a:solidFill>
              </a:rPr>
              <a:t>Y porque… </a:t>
            </a:r>
            <a:r>
              <a:rPr b="1" lang="es" sz="8823">
                <a:solidFill>
                  <a:schemeClr val="dk1"/>
                </a:solidFill>
              </a:rPr>
              <a:t>ahora tú vas a intentar romper un cifrado real</a:t>
            </a:r>
            <a:endParaRPr sz="882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